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01" r:id="rId3"/>
    <p:sldId id="285" r:id="rId4"/>
    <p:sldId id="308" r:id="rId5"/>
    <p:sldId id="312" r:id="rId6"/>
    <p:sldId id="348" r:id="rId7"/>
    <p:sldId id="349" r:id="rId8"/>
    <p:sldId id="350" r:id="rId9"/>
    <p:sldId id="351" r:id="rId10"/>
    <p:sldId id="365" r:id="rId11"/>
    <p:sldId id="287" r:id="rId12"/>
    <p:sldId id="367" r:id="rId13"/>
    <p:sldId id="368" r:id="rId14"/>
    <p:sldId id="366" r:id="rId15"/>
    <p:sldId id="402" r:id="rId16"/>
    <p:sldId id="403" r:id="rId17"/>
    <p:sldId id="295" r:id="rId18"/>
    <p:sldId id="369" r:id="rId19"/>
    <p:sldId id="404" r:id="rId20"/>
    <p:sldId id="405" r:id="rId21"/>
    <p:sldId id="406" r:id="rId22"/>
    <p:sldId id="407" r:id="rId23"/>
    <p:sldId id="341" r:id="rId24"/>
    <p:sldId id="438" r:id="rId25"/>
    <p:sldId id="364" r:id="rId26"/>
    <p:sldId id="313" r:id="rId27"/>
    <p:sldId id="337" r:id="rId28"/>
    <p:sldId id="338" r:id="rId29"/>
    <p:sldId id="261" r:id="rId30"/>
    <p:sldId id="374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33CC"/>
    <a:srgbClr val="FCFC80"/>
    <a:srgbClr val="6DFF44"/>
    <a:srgbClr val="FFF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3806"/>
    <p:restoredTop sz="94614"/>
  </p:normalViewPr>
  <p:slideViewPr>
    <p:cSldViewPr showGuides="1">
      <p:cViewPr varScale="1">
        <p:scale>
          <a:sx n="66" d="100"/>
          <a:sy n="66" d="100"/>
        </p:scale>
        <p:origin x="-1272" y="-114"/>
      </p:cViewPr>
      <p:guideLst>
        <p:guide orient="horz" pos="2118"/>
        <p:guide pos="29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课件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PPT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  <a:lvl2pPr>
              <a:defRPr>
                <a:latin typeface="华文新魏" pitchFamily="2" charset="-122"/>
                <a:ea typeface="华文新魏" pitchFamily="2" charset="-122"/>
              </a:defRPr>
            </a:lvl2pPr>
            <a:lvl3pPr>
              <a:defRPr>
                <a:latin typeface="华文新魏" pitchFamily="2" charset="-122"/>
                <a:ea typeface="华文新魏" pitchFamily="2" charset="-122"/>
              </a:defRPr>
            </a:lvl3pPr>
            <a:lvl4pPr>
              <a:defRPr>
                <a:latin typeface="华文新魏" pitchFamily="2" charset="-122"/>
                <a:ea typeface="华文新魏" pitchFamily="2" charset="-122"/>
              </a:defRPr>
            </a:lvl4pPr>
            <a:lvl5pPr>
              <a:defRPr>
                <a:latin typeface="华文新魏" pitchFamily="2" charset="-122"/>
                <a:ea typeface="华文新魏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华文新魏" pitchFamily="2" charset="-122"/>
                <a:ea typeface="华文新魏" pitchFamily="2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华文新魏" pitchFamily="2" charset="-122"/>
                <a:ea typeface="华文新魏" pitchFamily="2" charset="-122"/>
              </a:defRPr>
            </a:lvl1pPr>
            <a:lvl2pPr>
              <a:defRPr sz="2400">
                <a:latin typeface="华文新魏" pitchFamily="2" charset="-122"/>
                <a:ea typeface="华文新魏" pitchFamily="2" charset="-122"/>
              </a:defRPr>
            </a:lvl2pPr>
            <a:lvl3pPr>
              <a:defRPr sz="2000">
                <a:latin typeface="华文新魏" pitchFamily="2" charset="-122"/>
                <a:ea typeface="华文新魏" pitchFamily="2" charset="-122"/>
              </a:defRPr>
            </a:lvl3pPr>
            <a:lvl4pPr>
              <a:defRPr sz="1800">
                <a:latin typeface="华文新魏" pitchFamily="2" charset="-122"/>
                <a:ea typeface="华文新魏" pitchFamily="2" charset="-122"/>
              </a:defRPr>
            </a:lvl4pPr>
            <a:lvl5pPr>
              <a:defRPr sz="1800">
                <a:latin typeface="华文新魏" pitchFamily="2" charset="-122"/>
                <a:ea typeface="华文新魏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华文新魏" pitchFamily="2" charset="-122"/>
                <a:ea typeface="华文新魏" pitchFamily="2" charset="-122"/>
              </a:defRPr>
            </a:lvl1pPr>
            <a:lvl2pPr>
              <a:defRPr sz="2400">
                <a:latin typeface="华文新魏" pitchFamily="2" charset="-122"/>
                <a:ea typeface="华文新魏" pitchFamily="2" charset="-122"/>
              </a:defRPr>
            </a:lvl2pPr>
            <a:lvl3pPr>
              <a:defRPr sz="2000">
                <a:latin typeface="华文新魏" pitchFamily="2" charset="-122"/>
                <a:ea typeface="华文新魏" pitchFamily="2" charset="-122"/>
              </a:defRPr>
            </a:lvl3pPr>
            <a:lvl4pPr>
              <a:defRPr sz="1800">
                <a:latin typeface="华文新魏" pitchFamily="2" charset="-122"/>
                <a:ea typeface="华文新魏" pitchFamily="2" charset="-122"/>
              </a:defRPr>
            </a:lvl4pPr>
            <a:lvl5pPr>
              <a:defRPr sz="1800">
                <a:latin typeface="华文新魏" pitchFamily="2" charset="-122"/>
                <a:ea typeface="华文新魏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华文新魏" pitchFamily="2" charset="-122"/>
                <a:ea typeface="华文新魏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华文新魏" pitchFamily="2" charset="-122"/>
                <a:ea typeface="华文新魏" pitchFamily="2" charset="-122"/>
              </a:defRPr>
            </a:lvl1pPr>
            <a:lvl2pPr>
              <a:defRPr sz="2000">
                <a:latin typeface="华文新魏" pitchFamily="2" charset="-122"/>
                <a:ea typeface="华文新魏" pitchFamily="2" charset="-122"/>
              </a:defRPr>
            </a:lvl2pPr>
            <a:lvl3pPr>
              <a:defRPr sz="1800">
                <a:latin typeface="华文新魏" pitchFamily="2" charset="-122"/>
                <a:ea typeface="华文新魏" pitchFamily="2" charset="-122"/>
              </a:defRPr>
            </a:lvl3pPr>
            <a:lvl4pPr>
              <a:defRPr sz="1600">
                <a:latin typeface="华文新魏" pitchFamily="2" charset="-122"/>
                <a:ea typeface="华文新魏" pitchFamily="2" charset="-122"/>
              </a:defRPr>
            </a:lvl4pPr>
            <a:lvl5pPr>
              <a:defRPr sz="1600">
                <a:latin typeface="华文新魏" pitchFamily="2" charset="-122"/>
                <a:ea typeface="华文新魏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华文新魏" pitchFamily="2" charset="-122"/>
                <a:ea typeface="华文新魏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华文新魏" pitchFamily="2" charset="-122"/>
                <a:ea typeface="华文新魏" pitchFamily="2" charset="-122"/>
              </a:defRPr>
            </a:lvl1pPr>
            <a:lvl2pPr>
              <a:defRPr sz="2000">
                <a:latin typeface="华文新魏" pitchFamily="2" charset="-122"/>
                <a:ea typeface="华文新魏" pitchFamily="2" charset="-122"/>
              </a:defRPr>
            </a:lvl2pPr>
            <a:lvl3pPr>
              <a:defRPr sz="1800">
                <a:latin typeface="华文新魏" pitchFamily="2" charset="-122"/>
                <a:ea typeface="华文新魏" pitchFamily="2" charset="-122"/>
              </a:defRPr>
            </a:lvl3pPr>
            <a:lvl4pPr>
              <a:defRPr sz="1600">
                <a:latin typeface="华文新魏" pitchFamily="2" charset="-122"/>
                <a:ea typeface="华文新魏" pitchFamily="2" charset="-122"/>
              </a:defRPr>
            </a:lvl4pPr>
            <a:lvl5pPr>
              <a:defRPr sz="1600">
                <a:latin typeface="华文新魏" pitchFamily="2" charset="-122"/>
                <a:ea typeface="华文新魏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华文新魏" pitchFamily="2" charset="-122"/>
                <a:ea typeface="华文新魏" pitchFamily="2" charset="-122"/>
              </a:defRPr>
            </a:lvl1pPr>
            <a:lvl2pPr>
              <a:defRPr sz="2800">
                <a:latin typeface="华文新魏" pitchFamily="2" charset="-122"/>
                <a:ea typeface="华文新魏" pitchFamily="2" charset="-122"/>
              </a:defRPr>
            </a:lvl2pPr>
            <a:lvl3pPr>
              <a:defRPr sz="2400">
                <a:latin typeface="华文新魏" pitchFamily="2" charset="-122"/>
                <a:ea typeface="华文新魏" pitchFamily="2" charset="-122"/>
              </a:defRPr>
            </a:lvl3pPr>
            <a:lvl4pPr>
              <a:defRPr sz="2000">
                <a:latin typeface="华文新魏" pitchFamily="2" charset="-122"/>
                <a:ea typeface="华文新魏" pitchFamily="2" charset="-122"/>
              </a:defRPr>
            </a:lvl4pPr>
            <a:lvl5pPr>
              <a:defRPr sz="2000">
                <a:latin typeface="华文新魏" pitchFamily="2" charset="-122"/>
                <a:ea typeface="华文新魏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华文新魏" pitchFamily="2" charset="-122"/>
                <a:ea typeface="华文新魏" pitchFamily="2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华文新魏" pitchFamily="2" charset="-122"/>
                <a:ea typeface="华文新魏" pitchFamily="2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华文新魏" pitchFamily="2" charset="-122"/>
                <a:ea typeface="华文新魏" pitchFamily="2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华文新魏" pitchFamily="2" charset="-122"/>
                <a:ea typeface="华文新魏" pitchFamily="2" charset="-122"/>
              </a:defRPr>
            </a:lvl1pPr>
            <a:lvl2pPr>
              <a:defRPr>
                <a:latin typeface="华文新魏" pitchFamily="2" charset="-122"/>
                <a:ea typeface="华文新魏" pitchFamily="2" charset="-122"/>
              </a:defRPr>
            </a:lvl2pPr>
            <a:lvl3pPr>
              <a:defRPr>
                <a:latin typeface="华文新魏" pitchFamily="2" charset="-122"/>
                <a:ea typeface="华文新魏" pitchFamily="2" charset="-122"/>
              </a:defRPr>
            </a:lvl3pPr>
            <a:lvl4pPr>
              <a:defRPr>
                <a:latin typeface="华文新魏" pitchFamily="2" charset="-122"/>
                <a:ea typeface="华文新魏" pitchFamily="2" charset="-122"/>
              </a:defRPr>
            </a:lvl4pPr>
            <a:lvl5pPr>
              <a:defRPr>
                <a:latin typeface="华文新魏" pitchFamily="2" charset="-122"/>
                <a:ea typeface="华文新魏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华文新魏" pitchFamily="2" charset="-122"/>
                <a:ea typeface="华文新魏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>
                <a:latin typeface="华文新魏" pitchFamily="2" charset="-122"/>
                <a:ea typeface="华文新魏" pitchFamily="2" charset="-122"/>
              </a:rPr>
            </a:fld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 descr="图片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9.png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单圆角矩形 1"/>
          <p:cNvSpPr/>
          <p:nvPr/>
        </p:nvSpPr>
        <p:spPr>
          <a:xfrm>
            <a:off x="0" y="1882775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Line 10"/>
          <p:cNvSpPr/>
          <p:nvPr/>
        </p:nvSpPr>
        <p:spPr>
          <a:xfrm flipV="1">
            <a:off x="2251075" y="2562225"/>
            <a:ext cx="3600450" cy="19050"/>
          </a:xfrm>
          <a:prstGeom prst="line">
            <a:avLst/>
          </a:prstGeom>
          <a:ln w="57150" cap="flat" cmpd="thinThick">
            <a:solidFill>
              <a:srgbClr val="8DD2EB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2" name="Oval 5"/>
          <p:cNvSpPr/>
          <p:nvPr/>
        </p:nvSpPr>
        <p:spPr>
          <a:xfrm>
            <a:off x="1927225" y="3606800"/>
            <a:ext cx="685800" cy="685800"/>
          </a:xfrm>
          <a:prstGeom prst="ellipse">
            <a:avLst/>
          </a:prstGeom>
          <a:solidFill>
            <a:srgbClr val="8DD2EB"/>
          </a:solidFill>
          <a:ln w="9525">
            <a:noFill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527050" y="3640138"/>
            <a:ext cx="7454900" cy="677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课时   数 的 认 识（</a:t>
            </a:r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57150" y="1955800"/>
            <a:ext cx="4067175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5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kumimoji="0" lang="zh-CN" altLang="en-US" sz="35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第</a:t>
            </a:r>
            <a:r>
              <a:rPr kumimoji="0" lang="zh-CN" altLang="en-US" sz="15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kumimoji="0" lang="zh-CN" altLang="en-US" sz="35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五</a:t>
            </a:r>
            <a:r>
              <a:rPr kumimoji="0" lang="zh-CN" altLang="en-US" sz="15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 </a:t>
            </a:r>
            <a:r>
              <a:rPr kumimoji="0" lang="zh-CN" altLang="en-US" sz="35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单元    </a:t>
            </a:r>
            <a:r>
              <a:rPr kumimoji="0" lang="zh-CN" altLang="en-US" sz="35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总复习</a:t>
            </a:r>
            <a:endParaRPr kumimoji="0" lang="zh-CN" altLang="en-US" sz="35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485775" y="2813050"/>
            <a:ext cx="7454900" cy="67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  1.  </a:t>
            </a: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数与代数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0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41538"/>
            <a:ext cx="8027988" cy="362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5767388"/>
            <a:ext cx="8274050" cy="693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2170113"/>
            <a:ext cx="8223250" cy="427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194175" y="2713038"/>
            <a:ext cx="4278313" cy="13985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75" y="4211638"/>
            <a:ext cx="4278313" cy="16256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5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2122488"/>
            <a:ext cx="8143875" cy="4214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346575" y="2928938"/>
            <a:ext cx="4278313" cy="2247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8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306638"/>
            <a:ext cx="8288338" cy="399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981575" y="3513138"/>
            <a:ext cx="3719513" cy="195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5275" y="3602038"/>
            <a:ext cx="1751013" cy="5476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3375" y="4160838"/>
            <a:ext cx="1725613" cy="5476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7975" y="4872038"/>
            <a:ext cx="1839913" cy="5476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2575" y="5468938"/>
            <a:ext cx="1839913" cy="5476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7" grpId="1" animBg="1"/>
      <p:bldP spid="8" grpId="0" animBg="1"/>
      <p:bldP spid="8" grpId="1" bldLvl="0" animBg="1"/>
      <p:bldP spid="9" grpId="0" animBg="1"/>
      <p:bldP spid="9" grpId="1" bldLvl="0" animBg="1"/>
      <p:bldP spid="10" grpId="0" animBg="1"/>
      <p:bldP spid="10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2128838"/>
            <a:ext cx="7885113" cy="426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4702175" y="3475038"/>
            <a:ext cx="1751013" cy="433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51375" y="3919538"/>
            <a:ext cx="1751013" cy="433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03775" y="4440238"/>
            <a:ext cx="1928813" cy="433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75175" y="4948238"/>
            <a:ext cx="1928813" cy="433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96975" y="5430838"/>
            <a:ext cx="6907213" cy="10048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4" grpId="0" bldLvl="0" animBg="1"/>
      <p:bldP spid="14" grpId="1" animBg="1"/>
      <p:bldP spid="15" grpId="0" bldLvl="0" animBg="1"/>
      <p:bldP spid="15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62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0" y="2276475"/>
            <a:ext cx="8772525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7"/>
          <p:cNvSpPr/>
          <p:nvPr/>
        </p:nvSpPr>
        <p:spPr>
          <a:xfrm>
            <a:off x="1781175" y="3330575"/>
            <a:ext cx="6170613" cy="3698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1975" y="4105275"/>
            <a:ext cx="6310313" cy="3698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975" y="5070475"/>
            <a:ext cx="7756525" cy="4587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975" y="5603875"/>
            <a:ext cx="8099425" cy="7239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6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2124075"/>
            <a:ext cx="8015288" cy="424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82600" y="5899150"/>
            <a:ext cx="8099425" cy="4841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课堂活动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97088"/>
            <a:ext cx="7864475" cy="4262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660400" y="4883150"/>
            <a:ext cx="8099425" cy="1449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55825"/>
            <a:ext cx="8496300" cy="428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619375" y="4181475"/>
            <a:ext cx="606425" cy="573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02075" y="4168775"/>
            <a:ext cx="479425" cy="573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0875" y="5070475"/>
            <a:ext cx="479425" cy="573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21075" y="4981575"/>
            <a:ext cx="479425" cy="573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2475" y="5781675"/>
            <a:ext cx="5978525" cy="5730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2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97100"/>
            <a:ext cx="7885113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79475" y="3851275"/>
            <a:ext cx="6194425" cy="16398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8375" y="5476875"/>
            <a:ext cx="6194425" cy="8524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00150"/>
            <a:ext cx="7459663" cy="523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情境导入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pic>
        <p:nvPicPr>
          <p:cNvPr id="1331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350" y="5002213"/>
            <a:ext cx="998538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088" y="3817938"/>
            <a:ext cx="898525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063" y="5126038"/>
            <a:ext cx="1119187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6563" y="4235450"/>
            <a:ext cx="1004887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535363" y="2598738"/>
            <a:ext cx="35575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华文新魏" pitchFamily="2" charset="-122"/>
                <a:ea typeface="华文新魏" pitchFamily="2" charset="-122"/>
              </a:rPr>
              <a:t>同学们，从今天开始我们将要对小学阶段所学的数学知识进行系统的复习。</a:t>
            </a:r>
            <a:endParaRPr lang="zh-CN" altLang="en-US" sz="2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2098675"/>
            <a:ext cx="7800975" cy="434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733675" y="3698875"/>
            <a:ext cx="1012825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0475" y="4130675"/>
            <a:ext cx="1012825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0975" y="4537075"/>
            <a:ext cx="1012825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87575" y="4994275"/>
            <a:ext cx="1012825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20775" y="5603875"/>
            <a:ext cx="5927725" cy="8001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648200" y="3965575"/>
            <a:ext cx="2616200" cy="879475"/>
          </a:xfrm>
          <a:prstGeom prst="cloudCallout">
            <a:avLst>
              <a:gd name="adj1" fmla="val 53254"/>
              <a:gd name="adj2" fmla="val 648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根据小数的性质填写。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11" grpId="0" bldLvl="0" animBg="1"/>
      <p:bldP spid="11" grpId="1" animBg="1"/>
      <p:bldP spid="16" grpId="0" bldLvl="0" animBg="1"/>
      <p:bldP spid="1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2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75" y="2190750"/>
            <a:ext cx="8567738" cy="413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8" y="4532313"/>
            <a:ext cx="2232025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学以致用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8" y="2219325"/>
            <a:ext cx="6372225" cy="263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343275" y="3013075"/>
            <a:ext cx="4813300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3763" y="3708400"/>
            <a:ext cx="4811713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475" y="4356100"/>
            <a:ext cx="4813300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8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8" y="4532313"/>
            <a:ext cx="2232025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3030538"/>
            <a:ext cx="6153150" cy="188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学以致用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22" name="图片 2"/>
          <p:cNvPicPr>
            <a:picLocks noChangeAspect="1"/>
          </p:cNvPicPr>
          <p:nvPr/>
        </p:nvPicPr>
        <p:blipFill>
          <a:blip r:embed="rId3"/>
          <a:srcRect b="77486"/>
          <a:stretch>
            <a:fillRect/>
          </a:stretch>
        </p:blipFill>
        <p:spPr>
          <a:xfrm>
            <a:off x="1614488" y="2219325"/>
            <a:ext cx="6372225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571875" y="3051175"/>
            <a:ext cx="4813300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38563" y="3803650"/>
            <a:ext cx="4811713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475" y="4441825"/>
            <a:ext cx="4813300" cy="4079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5842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" y="4675188"/>
            <a:ext cx="2232025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学以致用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22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25650"/>
            <a:ext cx="7000875" cy="299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724400" y="3946525"/>
            <a:ext cx="1536700" cy="227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86525" y="3956050"/>
            <a:ext cx="1536700" cy="227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3925" y="4318000"/>
            <a:ext cx="1536700" cy="227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96050" y="4327525"/>
            <a:ext cx="1536700" cy="227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4400" y="4641850"/>
            <a:ext cx="1536700" cy="227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57950" y="4660900"/>
            <a:ext cx="1536700" cy="22701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6866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8" y="4652963"/>
            <a:ext cx="2232025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学以致用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869" name="矩形 4"/>
          <p:cNvSpPr/>
          <p:nvPr/>
        </p:nvSpPr>
        <p:spPr>
          <a:xfrm>
            <a:off x="855663" y="1893888"/>
            <a:ext cx="65246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用三个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组成一个六位数。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70" name="矩形 5"/>
          <p:cNvSpPr/>
          <p:nvPr/>
        </p:nvSpPr>
        <p:spPr>
          <a:xfrm>
            <a:off x="1195388" y="2740025"/>
            <a:ext cx="69310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华文新魏" pitchFamily="2" charset="-122"/>
                <a:ea typeface="华文新魏" pitchFamily="2" charset="-122"/>
              </a:rPr>
              <a:t>一个零都不读出来的最小六位数是（                 ）；</a:t>
            </a:r>
            <a:endParaRPr lang="zh-CN" altLang="en-US" sz="2400" dirty="0">
              <a:latin typeface="华文新魏" pitchFamily="2" charset="-122"/>
              <a:ea typeface="华文新魏" pitchFamily="2" charset="-122"/>
            </a:endParaRPr>
          </a:p>
          <a:p>
            <a:endParaRPr lang="zh-CN" altLang="zh-CN" sz="2400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zh-CN" sz="2400" dirty="0">
                <a:latin typeface="华文新魏" pitchFamily="2" charset="-122"/>
                <a:ea typeface="华文新魏" pitchFamily="2" charset="-122"/>
              </a:rPr>
              <a:t>只读一个零的最大六位数是（                  ）；</a:t>
            </a:r>
            <a:endParaRPr lang="zh-CN" altLang="zh-CN" sz="2400" dirty="0">
              <a:latin typeface="华文新魏" pitchFamily="2" charset="-122"/>
              <a:ea typeface="华文新魏" pitchFamily="2" charset="-122"/>
            </a:endParaRPr>
          </a:p>
          <a:p>
            <a:endParaRPr lang="zh-CN" altLang="zh-CN" sz="2400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zh-CN" sz="2400" dirty="0">
                <a:latin typeface="华文新魏" pitchFamily="2" charset="-122"/>
                <a:ea typeface="华文新魏" pitchFamily="2" charset="-122"/>
              </a:rPr>
              <a:t>读出两个零的六位数是（                   ）。</a:t>
            </a:r>
            <a:endParaRPr lang="zh-CN" altLang="zh-CN" sz="2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5"/>
          <p:cNvSpPr/>
          <p:nvPr/>
        </p:nvSpPr>
        <p:spPr>
          <a:xfrm>
            <a:off x="2540318" y="3200400"/>
            <a:ext cx="1282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808800</a:t>
            </a:r>
            <a:endParaRPr lang="en-US" altLang="zh-CN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2540318" y="4390390"/>
            <a:ext cx="1282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880800</a:t>
            </a:r>
            <a:endParaRPr lang="en-US" altLang="zh-CN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0188" y="4978400"/>
            <a:ext cx="1282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800808</a:t>
            </a:r>
            <a:endParaRPr lang="en-US" altLang="zh-CN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0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8" y="4868863"/>
            <a:ext cx="2232025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学以致用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893" name="矩形 5"/>
          <p:cNvSpPr/>
          <p:nvPr/>
        </p:nvSpPr>
        <p:spPr>
          <a:xfrm>
            <a:off x="1157288" y="2105025"/>
            <a:ext cx="7300912" cy="307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4.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由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和三个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组成的最大七位数是（                  ）；最小七位数是（                  ）；组成的近似数是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300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万的最大七位数是（                  ）；组成的近似数是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300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万的最小七位数是（                  ）；组成读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的最小七位数是（                  ）；组成读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的最大七位数是（                  ）。</a:t>
            </a:r>
            <a:endParaRPr lang="zh-CN" altLang="zh-CN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1475" y="2565400"/>
            <a:ext cx="213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9932000</a:t>
            </a:r>
            <a:endParaRPr lang="en-US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15"/>
          <p:cNvSpPr txBox="1"/>
          <p:nvPr/>
        </p:nvSpPr>
        <p:spPr>
          <a:xfrm>
            <a:off x="2350453" y="2974975"/>
            <a:ext cx="213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2000399</a:t>
            </a:r>
            <a:endParaRPr lang="en-US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1782128" y="3850640"/>
            <a:ext cx="213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3002990</a:t>
            </a:r>
            <a:endParaRPr lang="en-US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2468563" y="4726305"/>
            <a:ext cx="213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3000299</a:t>
            </a:r>
            <a:endParaRPr lang="en-US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3502978" y="5183505"/>
            <a:ext cx="213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2030909</a:t>
            </a:r>
            <a:endParaRPr lang="en-US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4844733" y="5673725"/>
            <a:ext cx="2136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9090302</a:t>
            </a:r>
            <a:endParaRPr lang="en-US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4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8" y="4532313"/>
            <a:ext cx="2232025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学以致用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91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063" y="2219325"/>
            <a:ext cx="6829425" cy="2433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5"/>
          <p:cNvSpPr txBox="1"/>
          <p:nvPr/>
        </p:nvSpPr>
        <p:spPr>
          <a:xfrm>
            <a:off x="2471738" y="3989388"/>
            <a:ext cx="213677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43.034</a:t>
            </a:r>
            <a:endParaRPr lang="en-US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同侧圆角矩形 3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课堂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总结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27088" y="2205038"/>
            <a:ext cx="7062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通过这节课的学习，你学会了什么？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675" y="2925763"/>
            <a:ext cx="6048375" cy="345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复习整数、分数、百分数、小数和负数的意义，熟练掌握这些数的读、写法。</a:t>
            </a: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掌握了数的改写方法，会正确地把较大的数改写成用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万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或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亿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作单位的数和把一个较大的数精确到万位或亿位。能正确比较整数、分数、小数的大小。</a:t>
            </a:r>
            <a:endParaRPr lang="en-US" altLang="zh-CN" sz="2400" b="1" dirty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62" name="Picture 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266700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复习旧知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4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463" y="2351088"/>
            <a:ext cx="8181975" cy="3910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161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51468" t="19991"/>
          <a:stretch>
            <a:fillRect/>
          </a:stretch>
        </p:blipFill>
        <p:spPr>
          <a:xfrm>
            <a:off x="4591050" y="3057525"/>
            <a:ext cx="4070350" cy="3371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9"/>
          <p:cNvGrpSpPr/>
          <p:nvPr/>
        </p:nvGrpSpPr>
        <p:grpSpPr>
          <a:xfrm>
            <a:off x="3521075" y="2073275"/>
            <a:ext cx="2519363" cy="981075"/>
            <a:chOff x="8746" y="3232"/>
            <a:chExt cx="3968" cy="1546"/>
          </a:xfrm>
        </p:grpSpPr>
        <p:pic>
          <p:nvPicPr>
            <p:cNvPr id="15367" name="图片 7"/>
            <p:cNvPicPr>
              <a:picLocks noChangeAspect="1"/>
            </p:cNvPicPr>
            <p:nvPr/>
          </p:nvPicPr>
          <p:blipFill>
            <a:blip r:embed="rId1"/>
            <a:srcRect l="31757" t="121" r="38199" b="78111"/>
            <a:stretch>
              <a:fillRect/>
            </a:stretch>
          </p:blipFill>
          <p:spPr>
            <a:xfrm>
              <a:off x="8746" y="3334"/>
              <a:ext cx="3969" cy="14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9241" y="3232"/>
              <a:ext cx="1360" cy="2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22958" r="48607"/>
          <a:stretch>
            <a:fillRect/>
          </a:stretch>
        </p:blipFill>
        <p:spPr>
          <a:xfrm>
            <a:off x="374650" y="3025775"/>
            <a:ext cx="4311650" cy="324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0" y="2830513"/>
            <a:ext cx="3800475" cy="34845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4"/>
          <p:cNvGrpSpPr/>
          <p:nvPr/>
        </p:nvGrpSpPr>
        <p:grpSpPr>
          <a:xfrm>
            <a:off x="3160713" y="2055813"/>
            <a:ext cx="2652712" cy="1028700"/>
            <a:chOff x="5157" y="4325"/>
            <a:chExt cx="4178" cy="1619"/>
          </a:xfrm>
        </p:grpSpPr>
        <p:pic>
          <p:nvPicPr>
            <p:cNvPr id="16391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57" y="4470"/>
              <a:ext cx="4179" cy="14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6022" y="4325"/>
              <a:ext cx="1358" cy="2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1025"/>
          <a:stretch>
            <a:fillRect/>
          </a:stretch>
        </p:blipFill>
        <p:spPr>
          <a:xfrm>
            <a:off x="355600" y="3121025"/>
            <a:ext cx="4159250" cy="335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5" y="2836863"/>
            <a:ext cx="4271963" cy="347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122488"/>
            <a:ext cx="2784475" cy="95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062"/>
          <a:stretch>
            <a:fillRect/>
          </a:stretch>
        </p:blipFill>
        <p:spPr>
          <a:xfrm>
            <a:off x="455613" y="3105150"/>
            <a:ext cx="4044950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10"/>
          <p:cNvGrpSpPr/>
          <p:nvPr/>
        </p:nvGrpSpPr>
        <p:grpSpPr>
          <a:xfrm>
            <a:off x="4745038" y="2611438"/>
            <a:ext cx="4210050" cy="3790950"/>
            <a:chOff x="7473" y="4112"/>
            <a:chExt cx="6630" cy="5971"/>
          </a:xfrm>
        </p:grpSpPr>
        <p:pic>
          <p:nvPicPr>
            <p:cNvPr id="1843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473" y="4112"/>
              <a:ext cx="6514" cy="59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12858" y="8608"/>
              <a:ext cx="1245" cy="147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2940050"/>
            <a:ext cx="4265613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9288" y="1933575"/>
            <a:ext cx="2557462" cy="102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1063" y="2720975"/>
            <a:ext cx="4370387" cy="3668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63" y="2854325"/>
            <a:ext cx="4445000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731"/>
          <a:stretch>
            <a:fillRect/>
          </a:stretch>
        </p:blipFill>
        <p:spPr>
          <a:xfrm>
            <a:off x="3214688" y="1851025"/>
            <a:ext cx="2601912" cy="992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1125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7018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rPr>
              <a:t>探究新知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anose="02010600030101010101" pitchFamily="49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1763" y="5918200"/>
            <a:ext cx="93614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）读出表中的数，并说一说读多位数时应注意什么？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48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41538"/>
            <a:ext cx="8027988" cy="36274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766763" y="2682875"/>
            <a:ext cx="7424737" cy="3219450"/>
            <a:chOff x="-1752" y="-1352"/>
            <a:chExt cx="14470" cy="7246"/>
          </a:xfrm>
        </p:grpSpPr>
        <p:sp>
          <p:nvSpPr>
            <p:cNvPr id="5" name="圆角矩形 4"/>
            <p:cNvSpPr/>
            <p:nvPr/>
          </p:nvSpPr>
          <p:spPr>
            <a:xfrm>
              <a:off x="-1752" y="-1352"/>
              <a:ext cx="14470" cy="7246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 l="1270" t="6036" r="2777" b="2747"/>
            <a:stretch>
              <a:fillRect/>
            </a:stretch>
          </p:blipFill>
          <p:spPr>
            <a:xfrm>
              <a:off x="-1583" y="-1265"/>
              <a:ext cx="14132" cy="7073"/>
            </a:xfrm>
            <a:prstGeom prst="round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全屏显示(4:3)</PresentationFormat>
  <Paragraphs>103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华文新魏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620</cp:revision>
  <dcterms:created xsi:type="dcterms:W3CDTF">2016-09-13T08:07:13Z</dcterms:created>
  <dcterms:modified xsi:type="dcterms:W3CDTF">2018-01-27T07:23:55Z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